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323" r:id="rId4"/>
    <p:sldId id="334" r:id="rId5"/>
    <p:sldId id="276" r:id="rId6"/>
    <p:sldId id="31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47"/>
    <a:srgbClr val="009E8C"/>
    <a:srgbClr val="F2F2F0"/>
    <a:srgbClr val="C41818"/>
    <a:srgbClr val="F2E9EA"/>
    <a:srgbClr val="B0565D"/>
    <a:srgbClr val="E4D1D2"/>
    <a:srgbClr val="F3F3F1"/>
    <a:srgbClr val="6741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0617863-D49F-4644-B812-70BBE4AA8E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9E0180-2805-4180-90C8-A4572B5580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A93A-9739-47E2-BDE1-FB793566DBF4}" type="datetimeFigureOut">
              <a:rPr lang="fr-FR" smtClean="0"/>
              <a:t>17/04/2022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4AEED3-15E9-4F19-A43C-FF3A15B76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685FD6-170F-4C98-BD54-DD77BC4CB1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C57EC-1B72-4650-971B-A38A6A3B108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09A1-1666-4318-A63C-BB3E7340FC89}" type="datetimeFigureOut">
              <a:rPr lang="fr-FR" smtClean="0"/>
              <a:t>17/04/2022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F1E56-F5F0-4F27-90C6-5C59C0AC8337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00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3BA15-B4F3-4B1B-A648-87E2377DEA4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6AC-A8A3-4F9E-B842-9C7DB80B619C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C3D0-DDB3-4E76-9311-85CC861F5211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BCD0-91A3-4700-8698-E4B639180AE6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CBE226-5CD3-4BBF-B2D5-E90B31519205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EFEF-EA51-4224-AE0D-1FCB1095C948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49C4-A75C-4CF3-817C-DCCBDCB11CBB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F7CE-5F84-4312-B58C-3D16390EBA3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F0CA-F3A3-47DB-A620-FD2CB94C5DB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F4A143-6834-4911-8A35-731987A76601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75A3B8-922E-4F16-9236-0C9414687410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FC8C89-6D22-4FA1-AB45-C8FD2FA2304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8.png"/><Relationship Id="rId17" Type="http://schemas.openxmlformats.org/officeDocument/2006/relationships/image" Target="../media/image17.svg"/><Relationship Id="rId2" Type="http://schemas.openxmlformats.org/officeDocument/2006/relationships/audio" Target="../media/media4.m4a"/><Relationship Id="rId16" Type="http://schemas.openxmlformats.org/officeDocument/2006/relationships/image" Target="../media/image10.png"/><Relationship Id="rId20" Type="http://schemas.openxmlformats.org/officeDocument/2006/relationships/image" Target="../media/image1.png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7.png"/><Relationship Id="rId17" Type="http://schemas.openxmlformats.org/officeDocument/2006/relationships/image" Target="../media/image15.svg"/><Relationship Id="rId2" Type="http://schemas.openxmlformats.org/officeDocument/2006/relationships/audio" Target="../media/media5.m4a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5" Type="http://schemas.openxmlformats.org/officeDocument/2006/relationships/image" Target="../media/image13.svg"/><Relationship Id="rId10" Type="http://schemas.openxmlformats.org/officeDocument/2006/relationships/image" Target="../media/image6.png"/><Relationship Id="rId19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8.png"/><Relationship Id="rId2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1942899-8D50-4EE3-AFED-0531105D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74" y="5838769"/>
            <a:ext cx="6831673" cy="657666"/>
          </a:xfrm>
        </p:spPr>
        <p:txBody>
          <a:bodyPr/>
          <a:lstStyle/>
          <a:p>
            <a:r>
              <a:rPr lang="fr-FR" b="1" dirty="0" smtClean="0">
                <a:solidFill>
                  <a:schemeClr val="tx1"/>
                </a:solidFill>
              </a:rPr>
              <a:t>Alexandre Luís Nunes Cardiga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69329" y="228481"/>
            <a:ext cx="1223623" cy="1259434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5147009" y="309937"/>
            <a:ext cx="512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Pontifícia Universidade Católica de Minas Gerais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47A2BE-C594-4AB1-9AE8-191A9A298BD3}"/>
              </a:ext>
            </a:extLst>
          </p:cNvPr>
          <p:cNvSpPr txBox="1">
            <a:spLocks/>
          </p:cNvSpPr>
          <p:nvPr/>
        </p:nvSpPr>
        <p:spPr>
          <a:xfrm>
            <a:off x="4578418" y="679269"/>
            <a:ext cx="6032774" cy="73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Trabalho de Conclusão de Curso</a:t>
            </a:r>
          </a:p>
          <a:p>
            <a:r>
              <a:rPr lang="en-US" sz="2200" b="1" i="1" dirty="0"/>
              <a:t>Especialização em</a:t>
            </a:r>
            <a:r>
              <a:rPr lang="en-US" sz="2200" b="1" dirty="0"/>
              <a:t> </a:t>
            </a:r>
            <a:r>
              <a:rPr lang="en-US" sz="2200" b="1" i="1" dirty="0"/>
              <a:t>Ciência de Dados e Big Data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14995" y="3182434"/>
            <a:ext cx="8996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Segmentação de Vendedores do maketplace Olist Store em 2017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8164731" y="6311769"/>
            <a:ext cx="21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Turma 2020</a:t>
            </a:r>
            <a:endParaRPr lang="pt-BR" dirty="0"/>
          </a:p>
        </p:txBody>
      </p: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1"/>
    </mc:Choice>
    <mc:Fallback>
      <p:transition spd="slow" advTm="1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2547D6-FF22-4A3A-B119-7EE99E12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718"/>
            <a:ext cx="38984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4A548F5-C94D-4241-A82F-84D8CB6C622F}"/>
              </a:ext>
            </a:extLst>
          </p:cNvPr>
          <p:cNvGrpSpPr/>
          <p:nvPr/>
        </p:nvGrpSpPr>
        <p:grpSpPr>
          <a:xfrm>
            <a:off x="2398368" y="1076907"/>
            <a:ext cx="8210248" cy="4875929"/>
            <a:chOff x="2398368" y="917516"/>
            <a:chExt cx="8210248" cy="487592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23EDD2E-57D1-42D9-92F8-8F82653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8368" y="917516"/>
              <a:ext cx="8210248" cy="487592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860339-F173-441D-AA94-84E6F63046B3}"/>
                </a:ext>
              </a:extLst>
            </p:cNvPr>
            <p:cNvSpPr txBox="1"/>
            <p:nvPr/>
          </p:nvSpPr>
          <p:spPr>
            <a:xfrm rot="5400000">
              <a:off x="8645615" y="3733321"/>
              <a:ext cx="180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Clientes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674588-E889-4B39-912E-31D1C7BDA930}"/>
                </a:ext>
              </a:extLst>
            </p:cNvPr>
            <p:cNvSpPr txBox="1"/>
            <p:nvPr/>
          </p:nvSpPr>
          <p:spPr>
            <a:xfrm>
              <a:off x="7479060" y="2042529"/>
              <a:ext cx="227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Compra e pagamento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79478A-571E-44CA-AC3C-2373074C1873}"/>
                </a:ext>
              </a:extLst>
            </p:cNvPr>
            <p:cNvSpPr txBox="1"/>
            <p:nvPr/>
          </p:nvSpPr>
          <p:spPr>
            <a:xfrm>
              <a:off x="8034722" y="2986149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Pesquisar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68F9FB-3F43-4E52-9E0F-A648029F96A0}"/>
                </a:ext>
              </a:extLst>
            </p:cNvPr>
            <p:cNvSpPr txBox="1"/>
            <p:nvPr/>
          </p:nvSpPr>
          <p:spPr>
            <a:xfrm>
              <a:off x="7956378" y="4122915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Exposição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1884BE-7D8D-45A8-B34A-F47E60B7E23B}"/>
                </a:ext>
              </a:extLst>
            </p:cNvPr>
            <p:cNvSpPr txBox="1"/>
            <p:nvPr/>
          </p:nvSpPr>
          <p:spPr>
            <a:xfrm>
              <a:off x="6213505" y="4819804"/>
              <a:ext cx="170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Marketplaces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C995FA2-09BB-40EF-8C92-5BA81B8D5E3E}"/>
                </a:ext>
              </a:extLst>
            </p:cNvPr>
            <p:cNvSpPr txBox="1"/>
            <p:nvPr/>
          </p:nvSpPr>
          <p:spPr>
            <a:xfrm>
              <a:off x="4513352" y="2986148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Plataforma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A654DD2-DF8C-4C81-8FF9-864A1DB4D539}"/>
                </a:ext>
              </a:extLst>
            </p:cNvPr>
            <p:cNvSpPr txBox="1"/>
            <p:nvPr/>
          </p:nvSpPr>
          <p:spPr>
            <a:xfrm>
              <a:off x="3679303" y="3397309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4C6E8C"/>
                  </a:solidFill>
                </a:rPr>
                <a:t>Dados</a:t>
              </a:r>
              <a:endParaRPr lang="fr-FR" sz="1600" dirty="0">
                <a:solidFill>
                  <a:srgbClr val="4C6E8C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61146ED-7C54-48BB-B7CC-38BA6D73F39A}"/>
                </a:ext>
              </a:extLst>
            </p:cNvPr>
            <p:cNvSpPr txBox="1"/>
            <p:nvPr/>
          </p:nvSpPr>
          <p:spPr>
            <a:xfrm>
              <a:off x="3586428" y="4045717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Conexão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3CB2EF8-C698-4C89-9A45-E9945E78B6B4}"/>
                </a:ext>
              </a:extLst>
            </p:cNvPr>
            <p:cNvSpPr txBox="1"/>
            <p:nvPr/>
          </p:nvSpPr>
          <p:spPr>
            <a:xfrm>
              <a:off x="4992815" y="1172603"/>
              <a:ext cx="1549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Transportadora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5362B09-1F2C-4D61-8927-F46569EF6637}"/>
                </a:ext>
              </a:extLst>
            </p:cNvPr>
            <p:cNvSpPr txBox="1"/>
            <p:nvPr/>
          </p:nvSpPr>
          <p:spPr>
            <a:xfrm>
              <a:off x="2523950" y="4384271"/>
              <a:ext cx="1177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F8984A"/>
                  </a:solidFill>
                </a:rPr>
                <a:t>Logistica e estoque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33A85-4C18-42B1-BC06-DF863E9304F2}"/>
              </a:ext>
            </a:extLst>
          </p:cNvPr>
          <p:cNvSpPr/>
          <p:nvPr/>
        </p:nvSpPr>
        <p:spPr>
          <a:xfrm>
            <a:off x="810376" y="120498"/>
            <a:ext cx="5403129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72CFE2-4FB4-4D19-94E4-8FE1BFD82093}"/>
              </a:ext>
            </a:extLst>
          </p:cNvPr>
          <p:cNvSpPr txBox="1"/>
          <p:nvPr/>
        </p:nvSpPr>
        <p:spPr>
          <a:xfrm>
            <a:off x="925679" y="120498"/>
            <a:ext cx="57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Olist Store:Estrutura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1" name="Á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1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96"/>
    </mc:Choice>
    <mc:Fallback>
      <p:transition spd="slow" advTm="6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BE675E-5818-43E2-ACDA-B2A891F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1893F3-CCCF-43FC-BD7B-ECDDEE672538}"/>
              </a:ext>
            </a:extLst>
          </p:cNvPr>
          <p:cNvSpPr txBox="1"/>
          <p:nvPr/>
        </p:nvSpPr>
        <p:spPr>
          <a:xfrm>
            <a:off x="1529420" y="2209454"/>
            <a:ext cx="9762161" cy="29854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Missão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b="1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segmentação dos vendedores da Olist em 2017.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Objetivos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Compreender os diferentes tipos de vendedores.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caracterização de cada segmento.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2"/>
    </mc:Choice>
    <mc:Fallback>
      <p:transition spd="slow" advTm="2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5B0A5-3147-4BB5-BF0A-799EEA9A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" y="6453386"/>
            <a:ext cx="37306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12461" y="3968903"/>
            <a:ext cx="2349829" cy="2175733"/>
            <a:chOff x="1963024" y="2718033"/>
            <a:chExt cx="2539119" cy="25250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2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7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21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4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8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31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64118" y="1466097"/>
            <a:ext cx="2344606" cy="2175733"/>
            <a:chOff x="1989056" y="2686862"/>
            <a:chExt cx="2533475" cy="2525086"/>
          </a:xfrm>
        </p:grpSpPr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3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34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5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36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37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3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44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6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49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4103769"/>
            <a:ext cx="8248422" cy="270843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dirty="0" smtClean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arquivos com dados da Olist(Kaggle)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Itens=112650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Pedidos=93441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Pagamentos=103886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Produtos=32951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Vendedores=3095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Clientes=99441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Avaliações=100000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Localizações=1000163</a:t>
            </a:r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sp>
        <p:nvSpPr>
          <p:cNvPr id="51" name="ZoneTexte 15">
            <a:extLst>
              <a:ext uri="{FF2B5EF4-FFF2-40B4-BE49-F238E27FC236}">
                <a16:creationId xmlns:a16="http://schemas.microsoft.com/office/drawing/2014/main" id="{C6FED295-E7E1-4D33-8E39-0D7B18CEC122}"/>
              </a:ext>
            </a:extLst>
          </p:cNvPr>
          <p:cNvSpPr txBox="1"/>
          <p:nvPr/>
        </p:nvSpPr>
        <p:spPr>
          <a:xfrm>
            <a:off x="1013384" y="5130640"/>
            <a:ext cx="803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produto</a:t>
            </a:r>
            <a:endParaRPr lang="fr-FR" sz="900" dirty="0">
              <a:ln w="0"/>
              <a:solidFill>
                <a:srgbClr val="5BA9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ZoneTexte 19">
            <a:extLst>
              <a:ext uri="{FF2B5EF4-FFF2-40B4-BE49-F238E27FC236}">
                <a16:creationId xmlns:a16="http://schemas.microsoft.com/office/drawing/2014/main" id="{521C535C-04FA-4422-AC61-CD96DC89CFD2}"/>
              </a:ext>
            </a:extLst>
          </p:cNvPr>
          <p:cNvSpPr txBox="1"/>
          <p:nvPr/>
        </p:nvSpPr>
        <p:spPr>
          <a:xfrm>
            <a:off x="2302578" y="5777936"/>
            <a:ext cx="1099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Geolocalização</a:t>
            </a:r>
            <a:endParaRPr lang="fr-FR" sz="110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1469331"/>
            <a:ext cx="8248422" cy="21082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PIB 2017 IBGE=5570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Área municípios IBGE=5572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CEPs terminaldainformacao=6015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Capitais wikipedia=27 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Feriados nacionais,estaduais e comemorativas calendario2017brasil=737</a:t>
            </a:r>
          </a:p>
          <a:p>
            <a:endParaRPr lang="fr-FR" sz="1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04"/>
    </mc:Choice>
    <mc:Fallback>
      <p:transition spd="slow" advTm="10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E0AA9A-2C60-44A6-9754-4DC84DC1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28266"/>
            <a:ext cx="37972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625A4-07BA-463B-A1D6-7D2CDC0D50B1}"/>
              </a:ext>
            </a:extLst>
          </p:cNvPr>
          <p:cNvSpPr/>
          <p:nvPr/>
        </p:nvSpPr>
        <p:spPr>
          <a:xfrm>
            <a:off x="810377" y="120498"/>
            <a:ext cx="299822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8B2A61-4049-4256-AE19-BCEC552FAE84}"/>
              </a:ext>
            </a:extLst>
          </p:cNvPr>
          <p:cNvSpPr txBox="1"/>
          <p:nvPr/>
        </p:nvSpPr>
        <p:spPr>
          <a:xfrm>
            <a:off x="935619" y="101285"/>
            <a:ext cx="305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Geral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3CEB55E-85B3-4A9E-93BD-5AF2C15FA412}"/>
              </a:ext>
            </a:extLst>
          </p:cNvPr>
          <p:cNvSpPr txBox="1"/>
          <p:nvPr/>
        </p:nvSpPr>
        <p:spPr>
          <a:xfrm>
            <a:off x="1310798" y="704406"/>
            <a:ext cx="18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Brutos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4594117" y="1834133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C98B8A3-74DD-4981-9DD5-C0CB88D7C3BD}"/>
              </a:ext>
            </a:extLst>
          </p:cNvPr>
          <p:cNvGrpSpPr/>
          <p:nvPr/>
        </p:nvGrpSpPr>
        <p:grpSpPr>
          <a:xfrm>
            <a:off x="6074031" y="2643321"/>
            <a:ext cx="619264" cy="1884275"/>
            <a:chOff x="4867834" y="2575416"/>
            <a:chExt cx="533798" cy="1472691"/>
          </a:xfrm>
        </p:grpSpPr>
        <p:grpSp>
          <p:nvGrpSpPr>
            <p:cNvPr id="68" name="Graphique 66" descr="Base de données">
              <a:extLst>
                <a:ext uri="{FF2B5EF4-FFF2-40B4-BE49-F238E27FC236}">
                  <a16:creationId xmlns:a16="http://schemas.microsoft.com/office/drawing/2014/main" id="{AD043E7B-65F0-41BF-AF25-3026123E0DE1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BF03F152-E986-4881-9150-141E9F8D91F5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2ED53755-99F7-45F1-85D1-0C991AA02FE8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F2861A59-8FF6-4820-9C70-82753A01B6BD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54ED88BE-F235-4F2F-A13F-4DBEB414A369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6FF170E1-1CBB-49A8-8BFD-47D699F875BE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rgbClr val="5BA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D6317259-768A-45FF-B539-95ADCA199BCA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1CC59125-CC20-4469-B06F-440E8CFCAE66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F6316D73-40E5-4B15-951F-75B9ADCFF063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DA3F-7A64-4A57-A003-70022BC42B2E}"/>
              </a:ext>
            </a:extLst>
          </p:cNvPr>
          <p:cNvSpPr txBox="1"/>
          <p:nvPr/>
        </p:nvSpPr>
        <p:spPr>
          <a:xfrm>
            <a:off x="3993161" y="1129699"/>
            <a:ext cx="264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preparados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6856629" y="814840"/>
            <a:ext cx="227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Métodos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pic>
        <p:nvPicPr>
          <p:cNvPr id="19458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0DBB46C9-08C1-4FFE-9AC9-1C9C092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26" y="3225706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3534008" y="2586081"/>
            <a:ext cx="1216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MinMaxScaler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PowerTransformer 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6862306" y="829338"/>
            <a:ext cx="221654" cy="4346670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8936428" y="829338"/>
            <a:ext cx="217759" cy="4346670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A9457D-7B27-496D-A2F4-991EE16C2E73}"/>
              </a:ext>
            </a:extLst>
          </p:cNvPr>
          <p:cNvSpPr/>
          <p:nvPr/>
        </p:nvSpPr>
        <p:spPr>
          <a:xfrm>
            <a:off x="6266896" y="1792895"/>
            <a:ext cx="432000" cy="4304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CF86686-B90A-4363-A914-07103923CE1F}"/>
              </a:ext>
            </a:extLst>
          </p:cNvPr>
          <p:cNvSpPr txBox="1"/>
          <p:nvPr/>
        </p:nvSpPr>
        <p:spPr>
          <a:xfrm>
            <a:off x="4159609" y="2146460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b="1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7772C55-5D45-43F4-A35E-FD7D260F325A}"/>
              </a:ext>
            </a:extLst>
          </p:cNvPr>
          <p:cNvSpPr txBox="1"/>
          <p:nvPr/>
        </p:nvSpPr>
        <p:spPr>
          <a:xfrm>
            <a:off x="5255417" y="2151426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1124546" y="6053758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(114 Features)</a:t>
            </a:r>
            <a:endParaRPr lang="fr-FR" sz="1400" dirty="0"/>
          </a:p>
        </p:txBody>
      </p:sp>
      <p:pic>
        <p:nvPicPr>
          <p:cNvPr id="90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99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62533" y="1477063"/>
            <a:ext cx="2349829" cy="2175733"/>
            <a:chOff x="1963024" y="2718033"/>
            <a:chExt cx="2539119" cy="2525086"/>
          </a:xfrm>
        </p:grpSpPr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3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4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05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06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7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8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09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10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1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112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13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4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5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grpSp>
        <p:nvGrpSpPr>
          <p:cNvPr id="128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94681" y="3762526"/>
            <a:ext cx="2344606" cy="2175733"/>
            <a:chOff x="1989056" y="2686862"/>
            <a:chExt cx="2533475" cy="2525086"/>
          </a:xfrm>
        </p:grpSpPr>
        <p:sp>
          <p:nvSpPr>
            <p:cNvPr id="129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0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31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2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33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4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5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6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37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8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9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9697115" y="1423183"/>
            <a:ext cx="151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15200" y="1341120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7329234" y="1990335"/>
            <a:ext cx="145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7354094" y="2743968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Mean</a:t>
            </a:r>
            <a:r>
              <a:rPr lang="pt-BR" dirty="0" smtClean="0"/>
              <a:t>-Shift</a:t>
            </a:r>
            <a:endParaRPr lang="pt-BR" dirty="0"/>
          </a:p>
        </p:txBody>
      </p:sp>
      <p:sp>
        <p:nvSpPr>
          <p:cNvPr id="143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4864287" y="2589945"/>
            <a:ext cx="12165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Dimensão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T-SNE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UMAP 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Ellipse 92">
            <a:extLst>
              <a:ext uri="{FF2B5EF4-FFF2-40B4-BE49-F238E27FC236}">
                <a16:creationId xmlns:a16="http://schemas.microsoft.com/office/drawing/2014/main" id="{139642AA-0E9A-4C5E-B3D1-A08E0DC029A0}"/>
              </a:ext>
            </a:extLst>
          </p:cNvPr>
          <p:cNvSpPr/>
          <p:nvPr/>
        </p:nvSpPr>
        <p:spPr>
          <a:xfrm>
            <a:off x="10369798" y="1863856"/>
            <a:ext cx="533400" cy="3465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5" name="Ellipse 91">
            <a:extLst>
              <a:ext uri="{FF2B5EF4-FFF2-40B4-BE49-F238E27FC236}">
                <a16:creationId xmlns:a16="http://schemas.microsoft.com/office/drawing/2014/main" id="{D81A344A-1935-410B-94C3-867D64A3DF78}"/>
              </a:ext>
            </a:extLst>
          </p:cNvPr>
          <p:cNvSpPr/>
          <p:nvPr/>
        </p:nvSpPr>
        <p:spPr>
          <a:xfrm>
            <a:off x="10369041" y="2732611"/>
            <a:ext cx="533400" cy="346542"/>
          </a:xfrm>
          <a:prstGeom prst="ellipse">
            <a:avLst/>
          </a:prstGeom>
          <a:solidFill>
            <a:srgbClr val="F2EC00"/>
          </a:solidFill>
          <a:ln>
            <a:solidFill>
              <a:srgbClr val="F2E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6" name="Ellipse 86">
            <a:extLst>
              <a:ext uri="{FF2B5EF4-FFF2-40B4-BE49-F238E27FC236}">
                <a16:creationId xmlns:a16="http://schemas.microsoft.com/office/drawing/2014/main" id="{8EF3614B-FDC6-4378-B081-87A70ECBEE94}"/>
              </a:ext>
            </a:extLst>
          </p:cNvPr>
          <p:cNvSpPr/>
          <p:nvPr/>
        </p:nvSpPr>
        <p:spPr>
          <a:xfrm>
            <a:off x="10369041" y="2287772"/>
            <a:ext cx="533400" cy="34654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3159035"/>
            <a:ext cx="533400" cy="346542"/>
          </a:xfrm>
          <a:prstGeom prst="ellipse">
            <a:avLst/>
          </a:prstGeom>
          <a:solidFill>
            <a:srgbClr val="4C6E8C"/>
          </a:solidFill>
          <a:ln>
            <a:solidFill>
              <a:srgbClr val="4C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9381513" y="2687654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3585459"/>
            <a:ext cx="533400" cy="3465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030298"/>
            <a:ext cx="533400" cy="3465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5382284"/>
            <a:ext cx="533400" cy="34654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941871"/>
            <a:ext cx="533400" cy="346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453051"/>
            <a:ext cx="533400" cy="34654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5594379" y="4932140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(17 Features)</a:t>
            </a:r>
            <a:endParaRPr lang="fr-FR" sz="1400" dirty="0"/>
          </a:p>
        </p:txBody>
      </p:sp>
      <p:pic>
        <p:nvPicPr>
          <p:cNvPr id="9" name="Á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18"/>
    </mc:Choice>
    <mc:Fallback>
      <p:transition spd="slow" advTm="10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88662"/>
              </p:ext>
            </p:extLst>
          </p:nvPr>
        </p:nvGraphicFramePr>
        <p:xfrm>
          <a:off x="731248" y="92804"/>
          <a:ext cx="8918074" cy="4424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29026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Caracterização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48639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nº de habitantes por kms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lazer(melhor no ambito nacional)</a:t>
                      </a:r>
                      <a:endParaRPr lang="fr-FR" sz="900" b="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751701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nº dias entre pedidos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dezembro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produto:beleza e saúde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nº de vendedores</a:t>
                      </a:r>
                      <a:endParaRPr lang="fr-FR" sz="9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05697"/>
                  </a:ext>
                </a:extLst>
              </a:tr>
              <a:tr h="86961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nº de dias entre pedidos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produto:esporte e lazer</a:t>
                      </a:r>
                      <a:endParaRPr lang="fr-FR" sz="9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lucro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303826"/>
                  </a:ext>
                </a:extLst>
              </a:tr>
              <a:tr h="8097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menor nº de habitantes por km2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distância entre vendedor e cliente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mediana de peso(g) dos produtos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produto:moda, beleza e perfumes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fr-FR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  <a:tr h="478938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abril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 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558729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8635"/>
              </p:ext>
            </p:extLst>
          </p:nvPr>
        </p:nvGraphicFramePr>
        <p:xfrm>
          <a:off x="731248" y="4615542"/>
          <a:ext cx="8918074" cy="69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716577792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2793705739"/>
                    </a:ext>
                  </a:extLst>
                </a:gridCol>
              </a:tblGrid>
              <a:tr h="69668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qtd de pedidos em junho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38356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6187"/>
              </p:ext>
            </p:extLst>
          </p:nvPr>
        </p:nvGraphicFramePr>
        <p:xfrm>
          <a:off x="731248" y="5312228"/>
          <a:ext cx="8918074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368285894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4096868719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-100% atraso entre entrega e data estimada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mediana no peso(g) dor produtos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445602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27693"/>
              </p:ext>
            </p:extLst>
          </p:nvPr>
        </p:nvGraphicFramePr>
        <p:xfrm>
          <a:off x="731248" y="6043749"/>
          <a:ext cx="8918074" cy="71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87140159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282946394"/>
                    </a:ext>
                  </a:extLst>
                </a:gridCol>
              </a:tblGrid>
              <a:tr h="714102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distância entre vendedor e cliente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nº de vendedores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decoração(pior no ambito nacional)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05362"/>
                  </a:ext>
                </a:extLst>
              </a:tr>
            </a:tbl>
          </a:graphicData>
        </a:graphic>
      </p:graphicFrame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9"/>
    </mc:Choice>
    <mc:Fallback>
      <p:transition spd="slow" advTm="1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39587</TotalTime>
  <Words>406</Words>
  <Application>Microsoft Office PowerPoint</Application>
  <PresentationFormat>Widescreen</PresentationFormat>
  <Paragraphs>140</Paragraphs>
  <Slides>6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Open Sans</vt:lpstr>
      <vt:lpstr>Times New Roman</vt:lpstr>
      <vt:lpstr>Cadrage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Segmentação de Vendedores do maketplace Olist Store em 2017</dc:title>
  <dc:creator>Alexandre Nunes</dc:creator>
  <cp:lastModifiedBy>Alexandre Nunes</cp:lastModifiedBy>
  <cp:revision>480</cp:revision>
  <dcterms:created xsi:type="dcterms:W3CDTF">2020-12-10T10:01:15Z</dcterms:created>
  <dcterms:modified xsi:type="dcterms:W3CDTF">2022-04-18T02:45:36Z</dcterms:modified>
</cp:coreProperties>
</file>